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8" r:id="rId2"/>
    <p:sldId id="259" r:id="rId3"/>
    <p:sldId id="301" r:id="rId4"/>
    <p:sldId id="302" r:id="rId5"/>
    <p:sldId id="297" r:id="rId6"/>
    <p:sldId id="256" r:id="rId7"/>
    <p:sldId id="257" r:id="rId8"/>
    <p:sldId id="262" r:id="rId9"/>
    <p:sldId id="263" r:id="rId10"/>
    <p:sldId id="265" r:id="rId11"/>
    <p:sldId id="264" r:id="rId12"/>
    <p:sldId id="266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5" r:id="rId26"/>
    <p:sldId id="286" r:id="rId27"/>
    <p:sldId id="287" r:id="rId28"/>
    <p:sldId id="288" r:id="rId29"/>
    <p:sldId id="289" r:id="rId30"/>
    <p:sldId id="290" r:id="rId31"/>
    <p:sldId id="294" r:id="rId32"/>
    <p:sldId id="295" r:id="rId33"/>
    <p:sldId id="296" r:id="rId34"/>
    <p:sldId id="298" r:id="rId35"/>
    <p:sldId id="300" r:id="rId36"/>
    <p:sldId id="303" r:id="rId37"/>
    <p:sldId id="299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8" autoAdjust="0"/>
    <p:restoredTop sz="93394" autoAdjust="0"/>
  </p:normalViewPr>
  <p:slideViewPr>
    <p:cSldViewPr>
      <p:cViewPr varScale="1">
        <p:scale>
          <a:sx n="61" d="100"/>
          <a:sy n="61" d="100"/>
        </p:scale>
        <p:origin x="-5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fld id="{E55D5B20-482E-423A-9379-9A697CA013D3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fld id="{51FD911A-8568-47DF-8CCA-876E8A8332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1EEF18-9D2C-4FEA-8269-5B80CF6AF6A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8B74D5-395B-40C1-B566-D64049AD3D96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5EDF-0037-4192-8413-46C4A72388F7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3BEE9-FCF8-468F-973E-06A3B167E4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E310C-EC81-438C-9396-DD3A5CE95FF4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89F1C-F688-4166-986A-01029129F4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8CE2E-F934-47E2-832E-FDDD3EE66AD7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C8A05-8600-4332-88F9-2C585D072D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D7E43-E79F-45A0-BE91-AB8A14E7B62A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D88A1-354C-46B6-8FB7-D2BFB83DD9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0F721-E33E-44B7-B624-4AAE235C42A4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5A28C-96F3-410D-8964-9AEB1406E9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F656E-B505-4368-8DE5-D4C6D25B2287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F8DE5-4593-40CA-B6A0-7B2C719683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33536-07B5-4D8F-8B44-CE02F99718EA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AFF1B-665E-4534-AC00-E7343505A1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34986-18A0-46AB-98A1-B13CD8E4CECF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8B008-2B6C-4156-AB81-52779CB66D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768EA-E76B-418A-844E-1B986896822D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9C4F5-E4B0-488D-BD45-21F30A1226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4559E-8ABD-41C7-8472-8C584D631A69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3B1F5-187C-40D2-92C6-FE64EAC8CB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11F13-286F-48FD-80BE-F99735CD847B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C178A-B861-45E3-BEFC-7610D2051A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44127C1F-7279-411F-BD51-225AB0C55983}" type="datetimeFigureOut">
              <a:rPr lang="ru-RU"/>
              <a:pPr>
                <a:defRPr/>
              </a:pPr>
              <a:t>08.10.2009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EA913FD-B2B4-4845-B200-DDAC146161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3dnews.ru/_imgdata/img/2006/11/17/33117.jpg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31.xml"/><Relationship Id="rId3" Type="http://schemas.openxmlformats.org/officeDocument/2006/relationships/image" Target="../media/image1.jpeg"/><Relationship Id="rId7" Type="http://schemas.openxmlformats.org/officeDocument/2006/relationships/slide" Target="slide15.xml"/><Relationship Id="rId12" Type="http://schemas.openxmlformats.org/officeDocument/2006/relationships/slide" Target="slide2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25.xml"/><Relationship Id="rId5" Type="http://schemas.openxmlformats.org/officeDocument/2006/relationships/slide" Target="slide11.xml"/><Relationship Id="rId10" Type="http://schemas.openxmlformats.org/officeDocument/2006/relationships/slide" Target="slide5.xml"/><Relationship Id="rId4" Type="http://schemas.openxmlformats.org/officeDocument/2006/relationships/slide" Target="slide6.xml"/><Relationship Id="rId9" Type="http://schemas.openxmlformats.org/officeDocument/2006/relationships/slide" Target="slide21.xml"/><Relationship Id="rId1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#_ftn1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0"/>
            <a:ext cx="9001156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Сравнение возможностей ОС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Windows XP (SP2)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и</a:t>
            </a: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Windows Vista (SP1)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Рисунок 4" descr="1180949471_5b60cff5ae29d9be94aa87c2dedea9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571612"/>
            <a:ext cx="5924550" cy="3714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5-конечная звезда 3"/>
          <p:cNvSpPr/>
          <p:nvPr/>
        </p:nvSpPr>
        <p:spPr>
          <a:xfrm>
            <a:off x="6929454" y="5072074"/>
            <a:ext cx="2071702" cy="1643050"/>
          </a:xfrm>
          <a:prstGeom prst="star5">
            <a:avLst/>
          </a:prstGeom>
          <a:solidFill>
            <a:srgbClr val="FFFF00"/>
          </a:solid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isometricOffAxis2Left"/>
              <a:lightRig rig="threePt" dir="t"/>
            </a:scene3d>
          </a:bodyPr>
          <a:lstStyle/>
          <a:p>
            <a:pPr algn="ctr">
              <a:defRPr/>
            </a:pPr>
            <a:r>
              <a:rPr lang="ru-RU" sz="1600" dirty="0">
                <a:solidFill>
                  <a:srgbClr val="FF0000"/>
                </a:solidFill>
              </a:rPr>
              <a:t>Галкин Роман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00108"/>
            <a:ext cx="91440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Рабочий Стол</a:t>
            </a:r>
          </a:p>
        </p:txBody>
      </p:sp>
      <p:pic>
        <p:nvPicPr>
          <p:cNvPr id="11268" name="Рисунок 5" descr="1_1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1571625"/>
            <a:ext cx="7596187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знак завершения 4">
            <a:hlinkClick r:id="rId4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28670"/>
            <a:ext cx="91440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Окно выбора пользователя и ввода пароля</a:t>
            </a:r>
          </a:p>
        </p:txBody>
      </p:sp>
      <p:pic>
        <p:nvPicPr>
          <p:cNvPr id="12292" name="Рисунок 5" descr="5-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500188"/>
            <a:ext cx="7715250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знак завершения 4">
            <a:hlinkClick r:id="rId4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28670"/>
            <a:ext cx="91440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Рабочий Стол</a:t>
            </a:r>
          </a:p>
        </p:txBody>
      </p:sp>
      <p:pic>
        <p:nvPicPr>
          <p:cNvPr id="13316" name="Рисунок 4" descr="6149_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500188"/>
            <a:ext cx="8358187" cy="522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знак завершения 4">
            <a:hlinkClick r:id="rId4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0"/>
            <a:ext cx="9144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ru-RU" sz="2400" b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далеко неполный перечень возможностей Windows Vista, которые нельзя использовать на компьютерах под управлением Windows XP. </a:t>
            </a:r>
            <a:endParaRPr lang="ru-RU" sz="2400" b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Упрощенный интерфейс пользователя Windows Vista и интерфейс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пользователя Windows Vista Aero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Боковая панель Windows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Модель драйверов устройств Windows (WDDM)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Функция просмотра эскизов, встроенная в оболочку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Единый вход в домашнюю сеть и в домен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Проводник программ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Переработанная панель управления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Фотоальбом Windows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Функции поиска, интегрированные в проводники Windows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i="1"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•</a:t>
            </a:r>
            <a:r>
              <a:rPr lang="ru-RU" sz="2400" i="1"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Родительский контроль</a:t>
            </a:r>
            <a:endParaRPr lang="ru-RU" sz="2400" i="1"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0167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n-lt"/>
              </a:rPr>
              <a:t>Совсем немаловажная часть в работе системы это безопасность. Давайте посмотрим самые важные детали безопасности двух систем такие как процесс обеспечения безопасности  на всем цикле разработки (SDL),  защита компонентов системы, брандмауэр Windows.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928670"/>
            <a:ext cx="850109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Процесс обеспечения безопасности  на всем цикле разработки (SDL</a:t>
            </a: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50030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Был сформулирован для подготовки ОС Windows XP с пакетом обновления 2 (SP2).</a:t>
            </a:r>
          </a:p>
        </p:txBody>
      </p:sp>
      <p:sp>
        <p:nvSpPr>
          <p:cNvPr id="5" name="Блок-схема: знак завершения 4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142984"/>
            <a:ext cx="850109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Процесс обеспечения безопасности  на всем цикле разработки (SDL</a:t>
            </a: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)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1857364"/>
            <a:ext cx="72866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Цикл SDL, принятый в корпорации Майкрософт, предусматривает приоритетное решение задач безопасности на всем протяжении разработки. Для этого введен стандартный технологический процесс, обязательный  для каждого разработчика. Перед выпуском продукта соблюдение этого процесса подлежит проверке.</a:t>
            </a:r>
          </a:p>
          <a:p>
            <a:pPr eaLnBrk="0" hangingPunct="0"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SDL – динамичный процесс, предполагающий внедрение строгих стандартов безопасного проектирования, кодирования, тестирования, оценки и исправления при разработке всех продуктов корпорации Майкрософт. SDL помогает устранять уязвимости, сводит к минимуму вероятность атак, укрепляет целостность систем и приложений, расширяет возможности организаций в части безопасного управления и изолирования сетей.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Блок-схема: знак завершения 5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214422"/>
            <a:ext cx="9144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Основные отличия</a:t>
            </a:r>
            <a:endParaRPr 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(процесс обеспечения безопасности  на всем цикле разработки SD</a:t>
            </a:r>
            <a:r>
              <a:rPr 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L</a:t>
            </a:r>
            <a:r>
              <a:rPr 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413338"/>
            <a:ext cx="885828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Корпорация Майкрософт накопила значительный опыт широкого применения процесса SDL при разработке ряда крупных продуктов, однако ОС Windows Vista стала первой клиентской операционной системой, разработанной на основе данного процесса от начала и до конца.</a:t>
            </a:r>
          </a:p>
        </p:txBody>
      </p:sp>
      <p:sp>
        <p:nvSpPr>
          <p:cNvPr id="6" name="Блок-схема: знак завершения 5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28670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Защита компонентов системы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571612"/>
            <a:ext cx="6858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Переполнение буфера заставляет программы исполнять код, размещенный в областях памяти компьютера, которые отведены для хранения данных. Функция предотвращения выполнения данных (DEP), которая, в свою очередь, использует флаг No-Execute (NX) некоторых процессоров, способна минимизировать эффект подобных уязвимостей. ОС Windows XP с пакетом обновления 3 (SP3) поддерживает функцию DEP, однако по умолчанию она отключена.</a:t>
            </a:r>
          </a:p>
        </p:txBody>
      </p:sp>
      <p:sp>
        <p:nvSpPr>
          <p:cNvPr id="7" name="Блок-схема: знак завершения 6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00108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Защита компонентов системы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502688"/>
            <a:ext cx="821533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ОС Windows Vista функция DEP по умолчанию защищает большинство компонентов. В ОС Windows Vista введены дополнительные политики DEP, позволяющие разработчикам задействовать DEP в коде, не обращаясь к средствам обеспечения совместимости системного уровня. Наибольшей эффективности DEP достигает в сочетании с рандомизацией адресного пространства (ASLR) – еще одной защитной возможностью ОС Windows Vista, затрудняющей обращение вредоносного кода к системным функциям. Функция ASLR предусматривает случайное распределение исполняемых модулей, в том числе DLL-и EXE-файлов, между 256 возможными позициями в памяти. Это затрудняет обнаружение и, соответственно, ненадлежащее применение вредоносными программами функций в таких исполняемых файлах. Поскольку системные службы, как правило, исполняются с широкими правами, именно они традиционно являются излюбленными объектами вредоносных атак. В целях минимизации этой угрозы в ОС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W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indows Vista введено понятие ограничения, или усиления защиты, служб. Ограниченные службы исполняются с минимально возможными правами и имеют дело лишь с минимальным набором ресурсов локального компьютера и сети, необходимых для выполнения их задач.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Блок-схема: знак завершения 5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142984"/>
            <a:ext cx="8786842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30 ноября 2006 года, в штаб-квартире NASDAQ в Нью-Йорке, куда были приглашены порядка ста человек, прошла презентация новой системы. Провел презентацию, длившуюся немногим более часа, генеральный директор корпорации Стив </a:t>
            </a:r>
            <a:r>
              <a:rPr lang="ru-RU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Баллмер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Несмотря на энергичные продажи десятков миллионов копий Windows Vista, основной контингент пользователей настольных и портативных ПК, насчитывающий сотни миллионов, почему-то остаётся верен Windows XP и не спешит переходить на новую операционную систему. Для этого необходимо ответить на главный вопрос дня: "Ради чего - такого необычного, радикально нового, необходимо тратиться на покупку недешёвой Windows Vista; чего нет в Windows XP и есть в Vista?".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0"/>
            <a:ext cx="35402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Введение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214422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Основные отличия</a:t>
            </a:r>
            <a:endParaRPr 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(Защита компонентов системы)</a:t>
            </a: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28596" y="2428868"/>
            <a:ext cx="750095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 Функция DEP в ОС Windows Vista по умолчанию защищает большинство компонентов. Кроме того, операционная система позволяет разработчикам задействовать DEP в их программном коде.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0" hangingPunct="0">
              <a:buFontTx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 В ОС Windows Vista реализована технология ASLR, затрудняющая обращение вредоносного кода к системным функциям.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 В ОС Windows Vista практикуется усиление защиты служб – методика ограничения прав, предоставляемых некоторым системным службам.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Блок-схема: знак завершения 5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28670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Брандмауэр </a:t>
            </a:r>
            <a:r>
              <a:rPr 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Windows</a:t>
            </a:r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285992"/>
            <a:ext cx="6858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 ОС Windows XP предусмотрен брандмауэр, включенный по умолчанию и обеспечивающий защиту компьютера сразу после запуска операционной системы. Брандмауэр Windows в том виде, в котором он реализован в ОС Windows XP, осуществляет фильтрацию входящего трафика.</a:t>
            </a:r>
          </a:p>
        </p:txBody>
      </p:sp>
      <p:sp>
        <p:nvSpPr>
          <p:cNvPr id="5" name="Блок-схема: знак завершения 4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00108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Брандмауэр </a:t>
            </a:r>
            <a:r>
              <a:rPr 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Windows</a:t>
            </a:r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571612"/>
            <a:ext cx="685801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В ОС Windows Vista предусмотрен брандмауэр, включенный по умолчанию и обеспечивающий защиту компьютера сразу после запуска операционной системы. Брандмауэр Windows осуществляет фильтрацию входящего и исходящего трафика. Таким образом, он способен предотвратить как утечку данных с компьютера, так и поступление данных в компьютер. Кроме того, брандмауэр Windows позволяет как ИТ-специалистам, так и домашним пользователям запрещать приложениям, в том числе программам обмена данными в одноранговых сетях и программам обмена мгновенными сообщениями, передавать и получать данные от других компьютеров.</a:t>
            </a:r>
          </a:p>
          <a:p>
            <a:pPr eaLnBrk="0" hangingPunct="0"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Брандмауэр Windows в ОС Windows Vista полностью управляется посредством групповых политик и меняет свои характеристики в зависимости от типа сети. Администраторы могут вводить разные правила брандмауэра в зависимости от того, к какой сети подключен компьютер – корпоративной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    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(к домену), частной (домашней) или общедоступной (к пункту подключения к беспроводной сети).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Блок-схема: знак завершения 5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214422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Основные отличия</a:t>
            </a:r>
            <a:endParaRPr 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(Брандмауэр </a:t>
            </a:r>
            <a:r>
              <a:rPr 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Windows</a:t>
            </a: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)</a:t>
            </a: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2285992"/>
            <a:ext cx="800102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 Брандмауэр имеется в обеих операционных системах, однако в то время как в ОС Windows XP предусмотрена фильтрация только входящего трафика, ОС Windows Vista позволяет также фильтровать исходящий трафик.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 Брандмауэр Windows в ОС Windows Vista способен динамически переключаться между разными правилами в зависимости от типа текущей сети, обеспечивая тем самым дополнительную защиту компьютера в общедоступных сетях.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Блок-схема: знак завершения 5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00042"/>
            <a:ext cx="9144000" cy="61863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Из этих сравнений трёх компонентов безопасности видно, что и здесь </a:t>
            </a: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Windows Vista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оказалась лучше </a:t>
            </a: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Windows XP.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Могу сказать точно, что и в остальных </a:t>
            </a: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дополнительных</a:t>
            </a: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компонентах безопасности </a:t>
            </a: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Vista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лучше </a:t>
            </a: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XP.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Теперь давайте сравним управление систем. Сравнивать будем такие компоненты: стандартные учетные записи пользователей, надежность и средства диагностики, программа установки Windows, управление событиями.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28670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Стандартные учётные записи пользователей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643050"/>
            <a:ext cx="6572264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Развертывание стандартных учетных записей традиционно считается неоправданным. Отчасти это связано с тем, что обычные пользователи не вправе менять многие стандартные параметры, отчасти – с тем, что для работы многих приложений требуется административный доступ к частям реестра и файловой системы (например, к каталогу C:\Program Files). В связи с этим во многих компаниях пользователям предоставляются учетные записи администратора, что приводит к снижению управляемости и возникновению серьезных угроз безопасности. Некоторые компании решают эти проблемы путем развертывания стандартных учетных записей пользователей и последующей организации брешей в списках управления доступом (ACL), однако этот способ связан с значительными издержками.</a:t>
            </a:r>
          </a:p>
        </p:txBody>
      </p:sp>
      <p:sp>
        <p:nvSpPr>
          <p:cNvPr id="5" name="Блок-схема: знак завершения 4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00108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Стандартные учётные записи пользователей</a:t>
            </a: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571612"/>
            <a:ext cx="685801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Контроль учетных записей (UAC) в ОС Windows Vista упрощает для компаний проблему предоставления обладателям стандартных учетных записей пользователей возможности запускать приложения и выполнять множество стандартных задач конфигурации системы – таких как смена часового пояса и установка поддерживаемого принтера. Когда учетными записями администратора обладают только настоящие администраторы, пользователи не имеют возможности вносить в свои системы недопустимые изменения и устанавливать несанкционированные программы, в которых могут содержаться вирусы и шпионское ПО.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Помимо прочего, перенаправление (виртуализация) файлов и реестра обеспечивает возможность исполнения устаревших приложений в стандартной пользовательской среде. При этом операции записи перенаправляются в виртуальное хранилище, и приложения могут работать в нормальном режиме без всяких изменений. Данная функция, таким образом, обеспечивает совместимость с устаревшими приложениями.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Блок-схема: знак завершения 5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2285992"/>
            <a:ext cx="800102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В ОС Windows Vista стандартные учетные записи пользователей и другие виды учетных записей с ограниченным набором прав стали практичнее, чем были раньше.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Контроль учетных записей (UAC) позволяет оповещать стандартных пользователей и администраторов о предстоящем выполнении административного действия.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Благодаря функциям перенаправления файлов и реестра, приложения осуществляют операции записи данных в четко определенные для данного пользователя места.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214422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Основные отличия</a:t>
            </a:r>
            <a:endParaRPr 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Стандартные учётные записи пользователей</a:t>
            </a:r>
          </a:p>
        </p:txBody>
      </p:sp>
      <p:sp>
        <p:nvSpPr>
          <p:cNvPr id="7" name="Блок-схема: знак завершения 6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28670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Надёжность и средства диагностики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071678"/>
            <a:ext cx="6572264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 состав ОС Windows XP входят базовые средства устранения неполадок. В то же время, немногие из имеющихся средств способны автоматически находить и исправлять стандартные проблемы, в связи с которыми обычно фиксируются обращения в службу поддержки. ОС Windows XP поддерживает отправку базовых телеметрических данных, которые помогают специалистам корпорации Майкрософт проводить диагностику проблем.</a:t>
            </a:r>
          </a:p>
        </p:txBody>
      </p:sp>
      <p:sp>
        <p:nvSpPr>
          <p:cNvPr id="5" name="Блок-схема: знак завершения 4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00108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Надёжность и средства диагностики</a:t>
            </a: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571612"/>
            <a:ext cx="685801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 составе ОС Windows Vista имеются встроенные средства диагностики, способные автоматически обнаруживать и диагностировать распространенные проблемы и помогающие пользовать решать эти проблемы собственными силами. В частности, ОС Windows Vista диагностирует неполадки, связанные со сбоями дисков, снижением производительности, работоспособностью сети и проблемами при запуске.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ОС Windows Vista содержит множество инструментов устранения неполадок, среди которых: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среда восстановления Windows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монитор стабильности.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Кроме того, ОС Windows Vista может (по желанию пользователя) отправлять телеметрические данные, в том числе показатели надежности, которые помогают специалистам корпорации Майкрософт усовершенствовать механизм взаимодействия пользователей с операционной системой. В качестве примеров таких инструментов следует упомянуть программу улучшения качества ПО (CEIP) и отчеты об ошибках Windows (WER).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Блок-схема: знак завершения 5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" y="285750"/>
            <a:ext cx="45720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FF00"/>
                </a:solidFill>
              </a:rPr>
              <a:t>Актуальность</a:t>
            </a:r>
            <a:r>
              <a:rPr lang="ru-RU" dirty="0">
                <a:solidFill>
                  <a:srgbClr val="FFFF00"/>
                </a:solidFill>
              </a:rPr>
              <a:t> этого исследования состоит в выявлении наиболее приемлемой операционной системы, оптимальной как для определенного ПК, так и для определенных задач, решаемых на компьютере.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14813" y="2428875"/>
            <a:ext cx="45720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FF00"/>
                </a:solidFill>
              </a:rPr>
              <a:t>Объектом</a:t>
            </a:r>
            <a:r>
              <a:rPr lang="ru-RU" dirty="0">
                <a:solidFill>
                  <a:srgbClr val="FFFF00"/>
                </a:solidFill>
              </a:rPr>
              <a:t> исследования является операционная система.</a:t>
            </a:r>
          </a:p>
          <a:p>
            <a:pPr>
              <a:defRPr/>
            </a:pPr>
            <a:r>
              <a:rPr lang="ru-RU" b="1" dirty="0">
                <a:solidFill>
                  <a:srgbClr val="FFFF00"/>
                </a:solidFill>
              </a:rPr>
              <a:t>Предметом </a:t>
            </a:r>
            <a:r>
              <a:rPr lang="ru-RU" dirty="0">
                <a:solidFill>
                  <a:srgbClr val="FFFF00"/>
                </a:solidFill>
              </a:rPr>
              <a:t>исследования – операционные системы </a:t>
            </a:r>
            <a:r>
              <a:rPr lang="en-US" dirty="0">
                <a:solidFill>
                  <a:srgbClr val="FFFF00"/>
                </a:solidFill>
              </a:rPr>
              <a:t>Windows XP </a:t>
            </a:r>
            <a:r>
              <a:rPr lang="ru-RU" dirty="0">
                <a:solidFill>
                  <a:srgbClr val="FFFF00"/>
                </a:solidFill>
              </a:rPr>
              <a:t>и </a:t>
            </a:r>
            <a:r>
              <a:rPr lang="en-US" dirty="0">
                <a:solidFill>
                  <a:srgbClr val="FFFF00"/>
                </a:solidFill>
              </a:rPr>
              <a:t>Windows Vista</a:t>
            </a:r>
            <a:r>
              <a:rPr lang="ru-RU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5" y="4786313"/>
            <a:ext cx="4572000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FF00"/>
                </a:solidFill>
              </a:rPr>
              <a:t>Цель исследования: </a:t>
            </a:r>
            <a:r>
              <a:rPr lang="ru-RU" dirty="0">
                <a:solidFill>
                  <a:srgbClr val="FFFF00"/>
                </a:solidFill>
              </a:rPr>
              <a:t>Сравнить операционные системы </a:t>
            </a:r>
            <a:r>
              <a:rPr lang="en-US" dirty="0">
                <a:solidFill>
                  <a:srgbClr val="FFFF00"/>
                </a:solidFill>
              </a:rPr>
              <a:t>Windows XP </a:t>
            </a:r>
            <a:r>
              <a:rPr lang="ru-RU" dirty="0">
                <a:solidFill>
                  <a:srgbClr val="FFFF00"/>
                </a:solidFill>
              </a:rPr>
              <a:t>и </a:t>
            </a:r>
            <a:r>
              <a:rPr lang="en-US" dirty="0">
                <a:solidFill>
                  <a:srgbClr val="FFFF00"/>
                </a:solidFill>
              </a:rPr>
              <a:t>Windows Vista </a:t>
            </a:r>
            <a:r>
              <a:rPr lang="ru-RU" dirty="0">
                <a:solidFill>
                  <a:srgbClr val="FFFF00"/>
                </a:solidFill>
              </a:rPr>
              <a:t>с целью выбора наиболее оптимальной для успешной работы с программами и приложениями персонального компьютера.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2285992"/>
            <a:ext cx="800102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 ОС Windows Vista автоматически обнаруживает и устраняет больше проблем, чем ОС Windows XP, тем самым сокращая расходы на поддержку.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ОС Windows Vista предоставляет комплексные инструменты устранения неполадок, среди которых – отчеты об ошибках Windows (WER).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Телеметрические данные, передаваемые ОС Windows Vista, помогают специалистам корпорации Майкрософт выявлять и диагностировать проблемы, беспокоящие пользователей.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214422"/>
            <a:ext cx="9144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Основные отличия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Надёжность и средства диагностики</a:t>
            </a:r>
            <a:endParaRPr 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7" name="Блок-схема: знак завершения 6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28670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Управление событиями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285992"/>
            <a:ext cx="6572264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 ОС Windows XP имеются базовые средства управления событиями, реализованные в виде инструмента «Просмотр событий». Он предоставляет пользователям возможность просматривать, отфильтровывать и архивировать события. Механизм ведения журнала событий в ОС Windows XP мало изменился по сравнению с предшествующими версиями ОС, и многие компоненты Windows по-прежнему хранят сведения о событиях в текстовых файлах, разбросанных по файловой системе.</a:t>
            </a:r>
          </a:p>
        </p:txBody>
      </p:sp>
      <p:sp>
        <p:nvSpPr>
          <p:cNvPr id="5" name="Блок-схема: знак завершения 4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00108"/>
            <a:ext cx="9144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Управление событиями</a:t>
            </a: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357298"/>
            <a:ext cx="721520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Полностью переработанный инструмент «Просмотр событий» позволяет ИТ-специалистам создавать новые представления, сочетая в них события из отдельных журналов, проводить поиск событий в более удобном режиме, а также ссылаться на назначенные задания и сценарии, которые должны исполняться одновременно с теми или иными событиями. Новая система регистрации событий Windows Eventing значительно упрощает применение ИТ-специалистами журнала событий для устранения неполадок.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Кроме того, система Windows Eventing предусматривает централизованное хранилище событий, которое  ИТ-специалистам проще использовать в процессе устранения неполадок. События регистрируются в формате XML, что повышает эффективность интеграции с инструментами управления.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Пересылка событий позволяет ИТ-специалистам наладить централизованное управление событиями со своих компьютеров. В свою очередь, это помогает заранее обнаруживать проблемы и связывать в единую систему неполадки, затрагивающие разные компьютеры и перенаправлять события на компьютеры, работающие под управлением ОС Windows Server® 2008.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Блок-схема: знак завершения 5">
            <a:hlinkClick r:id="" action="ppaction://noaction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28564" y="2786058"/>
            <a:ext cx="87154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В ОС Windows Vista имеются новый механизм пересылки событий, обновленный инструмент «Просмотр событий», а также средства автоматизации обработки событий.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В ОС Windows Vista события сохраняются в формате XML, что повышает эффективность интеграции с инструментарием управления.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ОС Windows Vista аккумулирует события, связанные с различными компонентами операционной системы, в специальном журнале событий, заменившим собой разрозненные текстовые файлы.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214422"/>
            <a:ext cx="9144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Основные отличия</a:t>
            </a:r>
            <a:endParaRPr 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Управление событиями</a:t>
            </a:r>
          </a:p>
        </p:txBody>
      </p:sp>
      <p:sp>
        <p:nvSpPr>
          <p:cNvPr id="7" name="Блок-схема: знак завершения 6">
            <a:hlinkClick r:id="" action="ppaction://noaction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9144000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</a:p>
          <a:p>
            <a:pPr>
              <a:defRPr/>
            </a:pPr>
            <a:r>
              <a:rPr lang="ru-RU" sz="2400" i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Так когда же лучше использовать XP, а когда — Vista?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endParaRPr lang="ru-RU" sz="24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4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Причины, по которым лучше использовать Windows XP: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Ваш компьютер не столь производителен и имеет объем оперативной памяти менее 512 Мб.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Используемые вами программы очень специфичны и существующие версии не поддерживают Windows Vista.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Периферийные устройства, которые вы используете в работе (магнитные носители, принтеры или другое оборудование) не имеют подходящих драйверов для работы с Windows Vista.</a:t>
            </a:r>
          </a:p>
          <a:p>
            <a:pPr>
              <a:defRPr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defRPr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9144000" cy="6001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Причины, по которым стоит переходить на Windows Vista: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Ваша работа или домашнее увлечение предполагает активное использование компьютера в целом и новых технологий в частности.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Ваша работа за компьютером подразумевает выполнение нескольких задач одновременно («мультизадачность»): общение с друзьями и коллегами, обработка данных, работа в Интернете и с электронной почтой.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 вас современный компьютер (возможно, с 2-ядерным процессором) и вы хотите использовать все возможности высокоскоростного процессора для обработки данных, игр, работы с видео или звуком.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Вы хотите, чтобы ваши данные находились под эффективной защитой.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Вы хотите сделать свою работу за компьютером ещё более продуктивной, легкой и комфортной.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428868"/>
            <a:ext cx="6858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Если вы хотите использовать Windows Vista, но у вас есть сомнения, вы всегда можете обратиться в консультационный центр Microsoft, чтобы получить больше информации и дополнительные рекомендации.</a:t>
            </a:r>
            <a:endParaRPr lang="ru-RU" sz="3200" dirty="0"/>
          </a:p>
        </p:txBody>
      </p:sp>
      <p:pic>
        <p:nvPicPr>
          <p:cNvPr id="37891" name="Picture 2" descr="Microsoft Windows Vista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865813" y="142875"/>
            <a:ext cx="3278187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85852" y="0"/>
            <a:ext cx="625703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Список использованной литературы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714375"/>
            <a:ext cx="9001125" cy="6002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bg1"/>
                </a:solidFill>
              </a:rPr>
              <a:t>Microsoft </a:t>
            </a:r>
            <a:r>
              <a:rPr lang="ru-RU" sz="1600" dirty="0">
                <a:solidFill>
                  <a:schemeClr val="bg1"/>
                </a:solidFill>
              </a:rPr>
              <a:t>Россия </a:t>
            </a:r>
            <a:r>
              <a:rPr lang="ru-RU" sz="1600" dirty="0">
                <a:solidFill>
                  <a:schemeClr val="bg1"/>
                </a:solidFill>
                <a:sym typeface="Symbol"/>
              </a:rPr>
              <a:t></a:t>
            </a:r>
            <a:r>
              <a:rPr lang="ru-RU" sz="1600" dirty="0">
                <a:solidFill>
                  <a:schemeClr val="bg1"/>
                </a:solidFill>
              </a:rPr>
              <a:t>Электронный ресурс</a:t>
            </a:r>
            <a:r>
              <a:rPr lang="ru-RU" sz="1600" dirty="0">
                <a:solidFill>
                  <a:schemeClr val="bg1"/>
                </a:solidFill>
                <a:sym typeface="Symbol"/>
              </a:rPr>
              <a:t></a:t>
            </a:r>
            <a:r>
              <a:rPr lang="ru-RU" sz="1600" dirty="0">
                <a:solidFill>
                  <a:schemeClr val="bg1"/>
                </a:solidFill>
              </a:rPr>
              <a:t>. – Режим доступа: </a:t>
            </a:r>
            <a:r>
              <a:rPr lang="ru-RU" sz="1600" u="sng" dirty="0">
                <a:solidFill>
                  <a:schemeClr val="bg1"/>
                </a:solidFill>
              </a:rPr>
              <a:t>http://www.microsoft.com/ru</a:t>
            </a:r>
            <a:endParaRPr lang="ru-RU" sz="16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 err="1">
                <a:solidFill>
                  <a:schemeClr val="bg1"/>
                </a:solidFill>
              </a:rPr>
              <a:t>Безмалый</a:t>
            </a:r>
            <a:r>
              <a:rPr lang="ru-RU" sz="1600" dirty="0">
                <a:solidFill>
                  <a:schemeClr val="bg1"/>
                </a:solidFill>
              </a:rPr>
              <a:t> В. Настройка безопасности </a:t>
            </a:r>
            <a:r>
              <a:rPr lang="en-US" sz="1600" dirty="0">
                <a:solidFill>
                  <a:schemeClr val="bg1"/>
                </a:solidFill>
              </a:rPr>
              <a:t>Windows Vista</a:t>
            </a:r>
            <a:r>
              <a:rPr lang="ru-RU" sz="1600" dirty="0">
                <a:solidFill>
                  <a:schemeClr val="bg1"/>
                </a:solidFill>
              </a:rPr>
              <a:t>/ В.  </a:t>
            </a:r>
            <a:r>
              <a:rPr lang="ru-RU" sz="1600" dirty="0" err="1">
                <a:solidFill>
                  <a:schemeClr val="bg1"/>
                </a:solidFill>
              </a:rPr>
              <a:t>Безмалый</a:t>
            </a:r>
            <a:r>
              <a:rPr lang="ru-RU" sz="1600" dirty="0">
                <a:solidFill>
                  <a:schemeClr val="bg1"/>
                </a:solidFill>
              </a:rPr>
              <a:t>//КомпьютерПресс.-2008.-</a:t>
            </a: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ru-RU" sz="1600" dirty="0">
                <a:solidFill>
                  <a:schemeClr val="bg1"/>
                </a:solidFill>
              </a:rPr>
              <a:t>     7.- С.11-18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 err="1">
                <a:solidFill>
                  <a:schemeClr val="bg1"/>
                </a:solidFill>
              </a:rPr>
              <a:t>Безмалый</a:t>
            </a:r>
            <a:r>
              <a:rPr lang="ru-RU" sz="1600" dirty="0">
                <a:solidFill>
                  <a:schemeClr val="bg1"/>
                </a:solidFill>
              </a:rPr>
              <a:t> В. Защита домашнего ПК под управлением  </a:t>
            </a:r>
            <a:r>
              <a:rPr lang="en-US" sz="1600" dirty="0">
                <a:solidFill>
                  <a:schemeClr val="bg1"/>
                </a:solidFill>
              </a:rPr>
              <a:t>Windows XP</a:t>
            </a:r>
            <a:r>
              <a:rPr lang="ru-RU" sz="1600" dirty="0">
                <a:solidFill>
                  <a:schemeClr val="bg1"/>
                </a:solidFill>
              </a:rPr>
              <a:t>/С.Пахомов//КомпьютерПрес.-2008.- </a:t>
            </a: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ru-RU" sz="1600" dirty="0">
                <a:solidFill>
                  <a:schemeClr val="bg1"/>
                </a:solidFill>
              </a:rPr>
              <a:t>7.-С.10 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 err="1">
                <a:solidFill>
                  <a:schemeClr val="bg1"/>
                </a:solidFill>
              </a:rPr>
              <a:t>Гарколь</a:t>
            </a:r>
            <a:r>
              <a:rPr lang="ru-RU" sz="1600" dirty="0">
                <a:solidFill>
                  <a:schemeClr val="bg1"/>
                </a:solidFill>
              </a:rPr>
              <a:t> Н.С. Операционные системы/ Н.С. </a:t>
            </a:r>
            <a:r>
              <a:rPr lang="ru-RU" sz="1600" dirty="0" err="1">
                <a:solidFill>
                  <a:schemeClr val="bg1"/>
                </a:solidFill>
              </a:rPr>
              <a:t>Гарколь</a:t>
            </a:r>
            <a:r>
              <a:rPr lang="ru-RU" sz="1600" dirty="0">
                <a:solidFill>
                  <a:schemeClr val="bg1"/>
                </a:solidFill>
              </a:rPr>
              <a:t>, Н.Г. </a:t>
            </a:r>
            <a:r>
              <a:rPr lang="ru-RU" sz="1600" dirty="0" err="1">
                <a:solidFill>
                  <a:schemeClr val="bg1"/>
                </a:solidFill>
              </a:rPr>
              <a:t>Лопухова</a:t>
            </a:r>
            <a:r>
              <a:rPr lang="ru-RU" sz="1600" dirty="0">
                <a:solidFill>
                  <a:schemeClr val="bg1"/>
                </a:solidFill>
              </a:rPr>
              <a:t>, В.М. Лопухов: Учеб. </a:t>
            </a:r>
            <a:r>
              <a:rPr lang="ru-RU" sz="1600" dirty="0" err="1">
                <a:solidFill>
                  <a:schemeClr val="bg1"/>
                </a:solidFill>
              </a:rPr>
              <a:t>пособ</a:t>
            </a:r>
            <a:r>
              <a:rPr lang="ru-RU" sz="1600" dirty="0">
                <a:solidFill>
                  <a:schemeClr val="bg1"/>
                </a:solidFill>
              </a:rPr>
              <a:t>. по курсу "Операционные системы" для студ. спец. " Прикладная информатика"/ Н.С.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 err="1">
                <a:solidFill>
                  <a:schemeClr val="bg1"/>
                </a:solidFill>
              </a:rPr>
              <a:t>Гарколь</a:t>
            </a:r>
            <a:r>
              <a:rPr lang="ru-RU" sz="1600" dirty="0">
                <a:solidFill>
                  <a:schemeClr val="bg1"/>
                </a:solidFill>
              </a:rPr>
              <a:t>, Н.Г. </a:t>
            </a:r>
            <a:r>
              <a:rPr lang="ru-RU" sz="1600" dirty="0" err="1">
                <a:solidFill>
                  <a:schemeClr val="bg1"/>
                </a:solidFill>
              </a:rPr>
              <a:t>Лопухова</a:t>
            </a:r>
            <a:r>
              <a:rPr lang="ru-RU" sz="1600" dirty="0">
                <a:solidFill>
                  <a:schemeClr val="bg1"/>
                </a:solidFill>
              </a:rPr>
              <a:t>, В.М. Лопухов. - Барнаул: Изд-во АФ ФГОУВПО МГУКИ, 2007. - 43 с.    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>
                <a:solidFill>
                  <a:schemeClr val="bg1"/>
                </a:solidFill>
              </a:rPr>
              <a:t>Гордеев, Александр Владимирович. Операционные системы: Учебник/ А.В. Гордеев. - 2-е изд.. - </a:t>
            </a:r>
            <a:r>
              <a:rPr lang="ru-RU" sz="1600" dirty="0" err="1">
                <a:solidFill>
                  <a:schemeClr val="bg1"/>
                </a:solidFill>
              </a:rPr>
              <a:t>Спб</a:t>
            </a:r>
            <a:r>
              <a:rPr lang="ru-RU" sz="1600" dirty="0">
                <a:solidFill>
                  <a:schemeClr val="bg1"/>
                </a:solidFill>
              </a:rPr>
              <a:t>. и др.: Питер, 2004. - 416 с.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 err="1">
                <a:solidFill>
                  <a:schemeClr val="bg1"/>
                </a:solidFill>
              </a:rPr>
              <a:t>Елманова</a:t>
            </a:r>
            <a:r>
              <a:rPr lang="ru-RU" sz="1600" dirty="0">
                <a:solidFill>
                  <a:schemeClr val="bg1"/>
                </a:solidFill>
              </a:rPr>
              <a:t> Н. Операционные системы/Н. </a:t>
            </a:r>
            <a:r>
              <a:rPr lang="ru-RU" sz="1600" dirty="0" err="1">
                <a:solidFill>
                  <a:schemeClr val="bg1"/>
                </a:solidFill>
              </a:rPr>
              <a:t>Елманова</a:t>
            </a:r>
            <a:r>
              <a:rPr lang="ru-RU" sz="1600" dirty="0">
                <a:solidFill>
                  <a:schemeClr val="bg1"/>
                </a:solidFill>
              </a:rPr>
              <a:t>, О. Татарников//КомпьютерПресс.-2005.-</a:t>
            </a: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ru-RU" sz="1600" dirty="0">
                <a:solidFill>
                  <a:schemeClr val="bg1"/>
                </a:solidFill>
              </a:rPr>
              <a:t> 7.-С.17-22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>
                <a:solidFill>
                  <a:schemeClr val="bg1"/>
                </a:solidFill>
              </a:rPr>
              <a:t>Пахомов С.  Настройка </a:t>
            </a:r>
            <a:r>
              <a:rPr lang="en-US" sz="1600" dirty="0">
                <a:solidFill>
                  <a:schemeClr val="bg1"/>
                </a:solidFill>
              </a:rPr>
              <a:t>Windows Vista</a:t>
            </a:r>
            <a:r>
              <a:rPr lang="ru-RU" sz="1600" dirty="0">
                <a:solidFill>
                  <a:schemeClr val="bg1"/>
                </a:solidFill>
              </a:rPr>
              <a:t>/ С. Пахомов//КомпьютерПрес.-2007.-</a:t>
            </a: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ru-RU" sz="1600" dirty="0">
                <a:solidFill>
                  <a:schemeClr val="bg1"/>
                </a:solidFill>
              </a:rPr>
              <a:t> 4.-С.14-21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>
                <a:solidFill>
                  <a:schemeClr val="bg1"/>
                </a:solidFill>
              </a:rPr>
              <a:t>Пахомов С. Настройка </a:t>
            </a:r>
            <a:r>
              <a:rPr lang="en-US" sz="1600" dirty="0">
                <a:solidFill>
                  <a:schemeClr val="bg1"/>
                </a:solidFill>
              </a:rPr>
              <a:t>Windows XP</a:t>
            </a:r>
            <a:r>
              <a:rPr lang="ru-RU" sz="1600" dirty="0">
                <a:solidFill>
                  <a:schemeClr val="bg1"/>
                </a:solidFill>
              </a:rPr>
              <a:t>/С.Пахомов//КомпьютерПрес.-2005-</a:t>
            </a: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ru-RU" sz="1600" dirty="0">
                <a:solidFill>
                  <a:schemeClr val="bg1"/>
                </a:solidFill>
              </a:rPr>
              <a:t> 6.-С. 34-43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>
                <a:solidFill>
                  <a:schemeClr val="bg1"/>
                </a:solidFill>
              </a:rPr>
              <a:t>Пахомов С. Настройка </a:t>
            </a:r>
            <a:r>
              <a:rPr lang="en-US" sz="1600" dirty="0">
                <a:solidFill>
                  <a:schemeClr val="bg1"/>
                </a:solidFill>
              </a:rPr>
              <a:t>Windows XP</a:t>
            </a:r>
            <a:r>
              <a:rPr lang="ru-RU" sz="1600" dirty="0">
                <a:solidFill>
                  <a:schemeClr val="bg1"/>
                </a:solidFill>
              </a:rPr>
              <a:t> на максимальную производительность/С..Пахомов//КомпьютерПресс.-2004.-</a:t>
            </a: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ru-RU" sz="1600" dirty="0">
                <a:solidFill>
                  <a:schemeClr val="bg1"/>
                </a:solidFill>
              </a:rPr>
              <a:t>6.- С.50-59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>
                <a:solidFill>
                  <a:schemeClr val="bg1"/>
                </a:solidFill>
              </a:rPr>
              <a:t>Пахомов С. Работаем с реестром </a:t>
            </a:r>
            <a:r>
              <a:rPr lang="en-US" sz="1600" dirty="0">
                <a:solidFill>
                  <a:schemeClr val="bg1"/>
                </a:solidFill>
              </a:rPr>
              <a:t>Windows Vista</a:t>
            </a:r>
            <a:r>
              <a:rPr lang="ru-RU" sz="1600" dirty="0">
                <a:solidFill>
                  <a:schemeClr val="bg1"/>
                </a:solidFill>
              </a:rPr>
              <a:t>/С. Пахомов// КомпьютерПресс.-2007.-</a:t>
            </a: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ru-RU" sz="1600" dirty="0">
                <a:solidFill>
                  <a:schemeClr val="bg1"/>
                </a:solidFill>
              </a:rPr>
              <a:t> 4.- С.14-21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>
                <a:solidFill>
                  <a:schemeClr val="bg1"/>
                </a:solidFill>
              </a:rPr>
              <a:t>Пахомов С. </a:t>
            </a:r>
            <a:r>
              <a:rPr lang="en-US" sz="1600" dirty="0">
                <a:solidFill>
                  <a:schemeClr val="bg1"/>
                </a:solidFill>
              </a:rPr>
              <a:t>Windows Vista</a:t>
            </a:r>
            <a:r>
              <a:rPr lang="ru-RU" sz="1600" dirty="0">
                <a:solidFill>
                  <a:schemeClr val="bg1"/>
                </a:solidFill>
              </a:rPr>
              <a:t> против </a:t>
            </a:r>
            <a:r>
              <a:rPr lang="en-US" sz="1600" dirty="0">
                <a:solidFill>
                  <a:schemeClr val="bg1"/>
                </a:solidFill>
              </a:rPr>
              <a:t>Windows XP</a:t>
            </a:r>
            <a:r>
              <a:rPr lang="ru-RU" sz="1600" dirty="0">
                <a:solidFill>
                  <a:schemeClr val="bg1"/>
                </a:solidFill>
              </a:rPr>
              <a:t>: кто быстрее/С. Пахомов// КомпьютерПресс.-2007.-</a:t>
            </a: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ru-RU" sz="1600" dirty="0">
                <a:solidFill>
                  <a:schemeClr val="bg1"/>
                </a:solidFill>
              </a:rPr>
              <a:t> 10.- С.168175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 err="1">
                <a:solidFill>
                  <a:schemeClr val="bg1"/>
                </a:solidFill>
              </a:rPr>
              <a:t>Таненбаум</a:t>
            </a:r>
            <a:r>
              <a:rPr lang="ru-RU" sz="1600" dirty="0">
                <a:solidFill>
                  <a:schemeClr val="bg1"/>
                </a:solidFill>
              </a:rPr>
              <a:t> Э. Современные операционные системы/ Э. </a:t>
            </a:r>
            <a:r>
              <a:rPr lang="ru-RU" sz="1600" dirty="0" err="1">
                <a:solidFill>
                  <a:schemeClr val="bg1"/>
                </a:solidFill>
              </a:rPr>
              <a:t>Таненбаум</a:t>
            </a:r>
            <a:r>
              <a:rPr lang="ru-RU" sz="1600" dirty="0">
                <a:solidFill>
                  <a:schemeClr val="bg1"/>
                </a:solidFill>
              </a:rPr>
              <a:t>. - 2-е изд.. - </a:t>
            </a:r>
            <a:r>
              <a:rPr lang="ru-RU" sz="1600" dirty="0" err="1">
                <a:solidFill>
                  <a:schemeClr val="bg1"/>
                </a:solidFill>
              </a:rPr>
              <a:t>Спб</a:t>
            </a:r>
            <a:r>
              <a:rPr lang="ru-RU" sz="1600" dirty="0">
                <a:solidFill>
                  <a:schemeClr val="bg1"/>
                </a:solidFill>
              </a:rPr>
              <a:t>. и др.: Питер, 2006. - 1038 с.: ил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214313" y="142875"/>
            <a:ext cx="5214937" cy="2246313"/>
          </a:xfrm>
          <a:prstGeom prst="rect">
            <a:avLst/>
          </a:prstGeom>
          <a:noFill/>
          <a:ln w="603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eaLnBrk="0" hangingPunct="0"/>
            <a:r>
              <a:rPr lang="ru-RU" sz="2000" b="1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исследования: </a:t>
            </a:r>
            <a:r>
              <a:rPr lang="ru-RU" sz="2000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Сравнить характеристики ОС </a:t>
            </a:r>
            <a:r>
              <a:rPr lang="en-US" sz="2000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Windows XP </a:t>
            </a:r>
            <a:r>
              <a:rPr lang="ru-RU" sz="2000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lang="en-US" sz="2000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Windows Vista</a:t>
            </a:r>
            <a:r>
              <a:rPr lang="ru-RU" sz="2000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lang="ru-RU" sz="2000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000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безопасность;</a:t>
            </a:r>
            <a:endParaRPr lang="ru-RU" sz="2000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000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управление;</a:t>
            </a:r>
            <a:endParaRPr lang="ru-RU" sz="2000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000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интерфейс;</a:t>
            </a:r>
            <a:endParaRPr lang="ru-RU" sz="2000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000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быстродействие.</a:t>
            </a:r>
            <a:endParaRPr lang="ru-RU" sz="2000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3643313" y="2500313"/>
            <a:ext cx="5357812" cy="258603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ru-RU" b="1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исследования:</a:t>
            </a:r>
            <a:endParaRPr lang="ru-RU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b="1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i="1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 анализ литературы и документов;</a:t>
            </a:r>
            <a:endParaRPr lang="ru-RU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i="1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обобщение</a:t>
            </a:r>
            <a:r>
              <a:rPr lang="ru-RU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–</a:t>
            </a:r>
            <a:r>
              <a:rPr lang="ru-RU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данный  метод используется на разных этапах исследования и позволяет сделать выводы по результатам каждого из них и работе в целом. </a:t>
            </a:r>
            <a:endParaRPr lang="ru-RU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моделирование - </a:t>
            </a:r>
            <a:r>
              <a:rPr lang="ru-RU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воспроизведение характеристик некоторого объекта на другом объекте, специально созданном для их изучения.</a:t>
            </a:r>
            <a:endParaRPr lang="ru-RU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85750" y="5380038"/>
            <a:ext cx="8643938" cy="14779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eaLnBrk="0" hangingPunct="0"/>
            <a:r>
              <a:rPr lang="ru-RU" b="1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Теоретическая значимость</a:t>
            </a:r>
            <a:r>
              <a:rPr lang="ru-RU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заключается в систематизации знаний по характеристикам и настройкам операционной системы.</a:t>
            </a:r>
            <a:endParaRPr lang="ru-RU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eaLnBrk="0" hangingPunct="0"/>
            <a:r>
              <a:rPr lang="ru-RU" b="1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значимость </a:t>
            </a:r>
            <a:r>
              <a:rPr lang="ru-RU"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заключается в оптимальном выборе операционной системы.</a:t>
            </a:r>
            <a:endParaRPr lang="ru-RU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indent="450850" eaLnBrk="0" hangingPunct="0"/>
            <a:endParaRPr lang="ru-RU">
              <a:solidFill>
                <a:srgbClr val="FFFF00"/>
              </a:solidFill>
              <a:effectLst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28926" y="0"/>
            <a:ext cx="288200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Содержание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714375" y="857250"/>
            <a:ext cx="7200900" cy="1223963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Tx/>
              <a:buAutoNum type="arabicPeriod"/>
              <a:defRPr/>
            </a:pPr>
            <a:r>
              <a:rPr lang="en-US" b="1" dirty="0">
                <a:solidFill>
                  <a:srgbClr val="00B0F0"/>
                </a:solidFill>
                <a:latin typeface="Comic Sans MS" pitchFamily="66" charset="0"/>
                <a:hlinkClick r:id="rId4" action="ppaction://hlinksldjump"/>
              </a:rPr>
              <a:t>Windows XP</a:t>
            </a:r>
            <a:endParaRPr lang="en-US" b="1" dirty="0">
              <a:solidFill>
                <a:srgbClr val="00B0F0"/>
              </a:solidFill>
              <a:latin typeface="Comic Sans MS" pitchFamily="66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b="1" dirty="0">
                <a:solidFill>
                  <a:srgbClr val="00B0F0"/>
                </a:solidFill>
                <a:latin typeface="Comic Sans MS" pitchFamily="66" charset="0"/>
                <a:hlinkClick r:id="rId5" action="ppaction://hlinksldjump"/>
              </a:rPr>
              <a:t>Windows Vista</a:t>
            </a:r>
            <a:endParaRPr lang="ru-RU" b="1" dirty="0">
              <a:solidFill>
                <a:srgbClr val="00B0F0"/>
              </a:solidFill>
              <a:latin typeface="Comic Sans MS" pitchFamily="66" charset="0"/>
            </a:endParaRPr>
          </a:p>
          <a:p>
            <a:pPr marL="342900" indent="-342900">
              <a:defRPr/>
            </a:pPr>
            <a:endParaRPr lang="ru-RU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755650" y="2349500"/>
            <a:ext cx="7200900" cy="1223963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Tx/>
              <a:buAutoNum type="arabicPeriod"/>
              <a:defRPr/>
            </a:pPr>
            <a:r>
              <a:rPr lang="en-US" b="1" dirty="0">
                <a:solidFill>
                  <a:srgbClr val="00B0F0"/>
                </a:solidFill>
                <a:latin typeface="Comic Sans MS" pitchFamily="66" charset="0"/>
                <a:hlinkClick r:id="rId6" action="ppaction://hlinksldjump"/>
              </a:rPr>
              <a:t>Windows XP</a:t>
            </a:r>
            <a:endParaRPr lang="en-US" b="1" dirty="0">
              <a:solidFill>
                <a:srgbClr val="00B0F0"/>
              </a:solidFill>
              <a:latin typeface="Comic Sans MS" pitchFamily="66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b="1" dirty="0">
                <a:solidFill>
                  <a:srgbClr val="00B0F0"/>
                </a:solidFill>
                <a:latin typeface="Comic Sans MS" pitchFamily="66" charset="0"/>
                <a:hlinkClick r:id="rId7" action="ppaction://hlinksldjump"/>
              </a:rPr>
              <a:t>Windows Vista</a:t>
            </a:r>
            <a:endParaRPr lang="ru-RU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785813" y="3857625"/>
            <a:ext cx="7200900" cy="128587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Tx/>
              <a:buAutoNum type="arabicPeriod"/>
              <a:defRPr/>
            </a:pPr>
            <a:endParaRPr lang="ru-RU" sz="1200" b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endParaRPr lang="ru-RU" sz="1200" b="1" dirty="0">
              <a:solidFill>
                <a:srgbClr val="FFFF66"/>
              </a:solidFill>
              <a:hlinkClick r:id="rId8" action="ppaction://hlinksldjump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1400" b="1" dirty="0">
                <a:solidFill>
                  <a:srgbClr val="00B0F0"/>
                </a:solidFill>
                <a:latin typeface="Comic Sans MS" pitchFamily="66" charset="0"/>
                <a:hlinkClick r:id="rId8" action="ppaction://hlinksldjump"/>
              </a:rPr>
              <a:t>Процесс обеспечения безопасности на цикле разработки</a:t>
            </a:r>
            <a:endParaRPr lang="en-US" sz="1400" b="1" dirty="0">
              <a:solidFill>
                <a:srgbClr val="00B0F0"/>
              </a:solidFill>
              <a:latin typeface="Comic Sans MS" pitchFamily="66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1400" b="1" dirty="0">
                <a:solidFill>
                  <a:srgbClr val="00B0F0"/>
                </a:solidFill>
                <a:latin typeface="Comic Sans MS" pitchFamily="66" charset="0"/>
                <a:hlinkClick r:id="rId9" action="ppaction://hlinksldjump"/>
              </a:rPr>
              <a:t>Защита компонентов системы</a:t>
            </a:r>
            <a:endParaRPr lang="ru-RU" sz="1400" b="1" dirty="0">
              <a:solidFill>
                <a:srgbClr val="00B0F0"/>
              </a:solidFill>
              <a:latin typeface="Comic Sans MS" pitchFamily="66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1400" b="1" dirty="0">
                <a:solidFill>
                  <a:srgbClr val="00B0F0"/>
                </a:solidFill>
                <a:latin typeface="Comic Sans MS" pitchFamily="66" charset="0"/>
                <a:hlinkClick r:id="rId9" action="ppaction://hlinksldjump"/>
              </a:rPr>
              <a:t>Брандмауэр </a:t>
            </a:r>
            <a:r>
              <a:rPr lang="en-US" sz="1400" b="1" dirty="0">
                <a:solidFill>
                  <a:srgbClr val="00B0F0"/>
                </a:solidFill>
                <a:latin typeface="Comic Sans MS" pitchFamily="66" charset="0"/>
                <a:hlinkClick r:id="rId10" action="ppaction://hlinksldjump"/>
              </a:rPr>
              <a:t>Windows</a:t>
            </a:r>
            <a:endParaRPr lang="en-US" sz="1400" b="1" dirty="0">
              <a:solidFill>
                <a:srgbClr val="00B0F0"/>
              </a:solidFill>
              <a:latin typeface="Comic Sans MS" pitchFamily="66" charset="0"/>
            </a:endParaRPr>
          </a:p>
          <a:p>
            <a:pPr marL="342900" indent="-342900">
              <a:buFontTx/>
              <a:buAutoNum type="arabicPeriod"/>
              <a:defRPr/>
            </a:pPr>
            <a:endParaRPr lang="ru-RU" sz="1200" b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857224" y="5357826"/>
            <a:ext cx="7200900" cy="1357322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Comic Sans MS" pitchFamily="66" charset="0"/>
                <a:hlinkClick r:id="rId11" action="ppaction://hlinksldjump"/>
              </a:rPr>
              <a:t>Стандартные учётные записи пользователей</a:t>
            </a:r>
            <a:endParaRPr lang="ru-RU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B0F0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Comic Sans MS" pitchFamily="66" charset="0"/>
                <a:hlinkClick r:id="rId12" action="ppaction://hlinksldjump"/>
              </a:rPr>
              <a:t>Надёжность и средства диагностики</a:t>
            </a:r>
            <a:endParaRPr lang="ru-RU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B0F0"/>
              </a:solidFill>
              <a:latin typeface="Comic Sans MS" pitchFamily="66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Comic Sans MS" pitchFamily="66" charset="0"/>
                <a:hlinkClick r:id="rId13" action="ppaction://hlinksldjump"/>
              </a:rPr>
              <a:t>Управление событиями</a:t>
            </a:r>
            <a:endParaRPr lang="ru-RU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857232"/>
            <a:ext cx="292895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Системные Требования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2357430"/>
            <a:ext cx="292895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Интерфейс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3857628"/>
            <a:ext cx="292895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Безопасность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5357826"/>
            <a:ext cx="292895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Управление</a:t>
            </a:r>
          </a:p>
        </p:txBody>
      </p:sp>
      <p:pic>
        <p:nvPicPr>
          <p:cNvPr id="4112" name="Picture 16" descr="C:\Documents and Settings\Гость\Рабочий стол\vistaorb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16" y="2500306"/>
            <a:ext cx="934498" cy="928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6" descr="C:\Documents and Settings\Гость\Рабочий стол\vistaorb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16" y="1000108"/>
            <a:ext cx="934498" cy="928694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Picture 16" descr="C:\Documents and Settings\Гость\Рабочий стол\vistaorb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29454" y="5572140"/>
            <a:ext cx="934498" cy="928694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6" descr="C:\Documents and Settings\Гость\Рабочий стол\vistaorb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16" y="4000504"/>
            <a:ext cx="934498" cy="9286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56357"/>
            <a:ext cx="9144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32-разрядный (x86) или 64-разрядный (x64) процессор с тактовой частотой 1 ГГц.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 ГБ системной памяти.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Графическая плата с поддержкой Windows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Aero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b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Примечание.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Это видеокарта класса DirectX 9 с поддержкой следующего.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Драйвера WDDM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Пиксельных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шейдеров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версии 2.0 на уровне оборудования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32 разряда для одного пикселя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Видеопамяти объемом 128 МБ (минимально)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Жесткий диск объемом 40 ГБ с 15 ГБ свободного места (15 ГБ необходимы для хранения временных файлов во время установки или обновления системы).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Внутренний или внешний DVD-дисковод.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Доступ в Интернет.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Аудиовыход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Блок-схема: знак завершения 3">
            <a:hlinkClick r:id="rId3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37920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Windows XP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785794"/>
            <a:ext cx="7358114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Рекомендуется компьютер, оснащенный процессором Intel Pentium/Celeron, AMD K6/Athlon/Duron или совместимым с частотой 300 МГц или более (одно- или двухпроцессорная система)*. Минимальная частота процессора - 233 МГц.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Рекомендуется 128 МБ ОЗУ или более. Минимально допустимый объем - 64 МБ (при наличии 64 МБ ОЗУ возможно снижение производительности и функциональности).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1,5 ГБ свободного места на жестком диске.</a:t>
            </a:r>
            <a:r>
              <a:rPr lang="ru-RU" sz="2000" baseline="30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sym typeface="Symbol"/>
                <a:hlinkClick r:id="rId3" action="ppaction://hlinkfile"/>
              </a:rPr>
              <a:t>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Монитор и видеоадаптер Super VGA с разрешением 800 X 600 или более высоким.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Дисковод для компакт- или DVD-дисков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Клавиатура и мышь Microsoft или совместимое указывающее устройство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aseline="30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sym typeface="Symbol"/>
              </a:rPr>
              <a:t>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Фактические системные требования зависят от конфигурации системы, а также от приложений и компонентов, выбранных для установки. При установке по сети может потребоваться дополнительное место на диске.</a:t>
            </a:r>
          </a:p>
          <a:p>
            <a:pPr>
              <a:defRPr/>
            </a:pP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Блок-схема: знак завершения 3">
            <a:hlinkClick r:id="rId4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71546"/>
            <a:ext cx="8215370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Но конечно первое, что бросается в глаза это интерфейс! Давайте посмотрим на интерфейс наших двух систем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44636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Windows Vista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91440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Окно выбора пользователь и ввода пароля</a:t>
            </a:r>
          </a:p>
        </p:txBody>
      </p:sp>
      <p:pic>
        <p:nvPicPr>
          <p:cNvPr id="10244" name="Рисунок 4" descr="Log_On_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643063"/>
            <a:ext cx="7500938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знак завершения 4">
            <a:hlinkClick r:id="rId4" action="ppaction://hlinksldjump"/>
          </p:cNvPr>
          <p:cNvSpPr/>
          <p:nvPr/>
        </p:nvSpPr>
        <p:spPr>
          <a:xfrm>
            <a:off x="7500938" y="142875"/>
            <a:ext cx="1500187" cy="21431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Содержание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2036</Words>
  <Application>Microsoft Office PowerPoint</Application>
  <PresentationFormat>Экран (4:3)</PresentationFormat>
  <Paragraphs>221</Paragraphs>
  <Slides>37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Calibri</vt:lpstr>
      <vt:lpstr>Times New Roman</vt:lpstr>
      <vt:lpstr>Comic Sans MS</vt:lpstr>
      <vt:lpstr>Symbol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67</cp:revision>
  <dcterms:created xsi:type="dcterms:W3CDTF">2008-11-27T11:50:17Z</dcterms:created>
  <dcterms:modified xsi:type="dcterms:W3CDTF">2009-10-08T13:29:47Z</dcterms:modified>
</cp:coreProperties>
</file>